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73" r:id="rId4"/>
    <p:sldId id="264" r:id="rId5"/>
    <p:sldId id="269" r:id="rId6"/>
    <p:sldId id="268" r:id="rId7"/>
    <p:sldId id="265" r:id="rId8"/>
    <p:sldId id="274" r:id="rId9"/>
    <p:sldId id="266" r:id="rId10"/>
    <p:sldId id="275" r:id="rId11"/>
    <p:sldId id="276" r:id="rId12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71" autoAdjust="0"/>
  </p:normalViewPr>
  <p:slideViewPr>
    <p:cSldViewPr>
      <p:cViewPr varScale="1">
        <p:scale>
          <a:sx n="114" d="100"/>
          <a:sy n="114" d="100"/>
        </p:scale>
        <p:origin x="152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75858-E37A-43A2-A4CD-2748DCD6B45C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168AD-8961-4DC3-AF00-083487C9A93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886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A968E-15E7-4C44-ADD1-BFA63DFDEADD}" type="datetimeFigureOut">
              <a:rPr lang="lv-LV" smtClean="0"/>
              <a:t>16.03.2017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D1171-A33E-4DDD-BEB3-8F81100C840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786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D1171-A33E-4DDD-BEB3-8F81100C840E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2632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D1171-A33E-4DDD-BEB3-8F81100C840E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3831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D1171-A33E-4DDD-BEB3-8F81100C840E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259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9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7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35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2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8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4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6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5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7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5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89D7-F443-4E7B-B60F-CFCC430B5519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6D10-67CA-4D6C-A2F7-D5EA118488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9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Gender Statistics at the                   UN Statistical Commission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646"/>
            <a:ext cx="9144000" cy="39389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066800"/>
          </a:xfrm>
        </p:spPr>
        <p:txBody>
          <a:bodyPr/>
          <a:lstStyle/>
          <a:p>
            <a:r>
              <a:rPr lang="en-US" dirty="0"/>
              <a:t>70 years of the United Nations Statistical Commission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85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00980" cy="1143000"/>
          </a:xfrm>
        </p:spPr>
        <p:txBody>
          <a:bodyPr>
            <a:noAutofit/>
          </a:bodyPr>
          <a:lstStyle/>
          <a:p>
            <a:r>
              <a:rPr lang="en-US" dirty="0"/>
              <a:t>Dissemination and use of gender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Effective communication plans to stakeholders and users of gender statistics</a:t>
            </a:r>
          </a:p>
          <a:p>
            <a:r>
              <a:rPr lang="en-US" dirty="0"/>
              <a:t>Developed data dissemination platforms (web based, infographics, video, </a:t>
            </a:r>
            <a:r>
              <a:rPr lang="en-US" dirty="0" err="1"/>
              <a:t>etc</a:t>
            </a:r>
            <a:r>
              <a:rPr lang="lv-LV" dirty="0"/>
              <a:t>.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Easily accessible, well understood</a:t>
            </a:r>
          </a:p>
          <a:p>
            <a:r>
              <a:rPr lang="en-US" dirty="0"/>
              <a:t>Promotion of the user – producer dialogue on user needs</a:t>
            </a:r>
          </a:p>
          <a:p>
            <a:r>
              <a:rPr lang="en-US" dirty="0"/>
              <a:t>Statistical literacy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24526"/>
          <a:stretch/>
        </p:blipFill>
        <p:spPr>
          <a:xfrm>
            <a:off x="7034248" y="420848"/>
            <a:ext cx="2109752" cy="1862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501" t="31315" r="18036" b="23914"/>
          <a:stretch/>
        </p:blipFill>
        <p:spPr>
          <a:xfrm>
            <a:off x="7046212" y="2283204"/>
            <a:ext cx="2109753" cy="1407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4" t="31804" r="17661" b="24893"/>
          <a:stretch/>
        </p:blipFill>
        <p:spPr>
          <a:xfrm>
            <a:off x="7046213" y="3691157"/>
            <a:ext cx="2109753" cy="1298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31559"/>
          <a:stretch/>
        </p:blipFill>
        <p:spPr>
          <a:xfrm>
            <a:off x="7058180" y="4953000"/>
            <a:ext cx="2085820" cy="16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0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305800" cy="1143000"/>
          </a:xfrm>
        </p:spPr>
        <p:txBody>
          <a:bodyPr>
            <a:normAutofit/>
          </a:bodyPr>
          <a:lstStyle/>
          <a:p>
            <a:r>
              <a:rPr lang="lv-LV" sz="3600" dirty="0" err="1"/>
              <a:t>Thank</a:t>
            </a:r>
            <a:r>
              <a:rPr lang="lv-LV" sz="3600" dirty="0"/>
              <a:t> </a:t>
            </a:r>
            <a:r>
              <a:rPr lang="lv-LV" sz="3600" dirty="0" err="1"/>
              <a:t>you</a:t>
            </a:r>
            <a:r>
              <a:rPr lang="lv-LV" sz="3600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61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 Statistical Commission and </a:t>
            </a:r>
            <a:br>
              <a:rPr lang="en-US" dirty="0"/>
            </a:br>
            <a:r>
              <a:rPr lang="en-US" dirty="0"/>
              <a:t>Gender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Key topic of discussion at the Statistical Commission since early 1980s, mid-way into the United Nations Decade for Women: Equality, Development and Peace (1976-1985) and in response to the call for more statistics on the status of women.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International Women’s conferences have been a driving force for the development of gender statistics. They have brought together users of statistics, created a demand for statistics to monitor conferences outcomes, set a political agenda for action to implement agreed outcomes and mobilized resources.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1883"/>
            <a:ext cx="1297283" cy="12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5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8" y="76200"/>
            <a:ext cx="1191491" cy="1191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Snapshot of UNSC work on gender statistics</a:t>
            </a:r>
            <a:br>
              <a:rPr lang="en-US" sz="3600" dirty="0"/>
            </a:br>
            <a:r>
              <a:rPr lang="en-US" sz="3600" dirty="0"/>
              <a:t>1980 - 1995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Statistical Commission:</a:t>
            </a:r>
          </a:p>
          <a:p>
            <a:r>
              <a:rPr lang="en-US" dirty="0"/>
              <a:t>Requested the development of methodologies; the identification of indicators; the compilation of data and the provision of training to measure critical women’s concerns including women’s economic empowerment </a:t>
            </a:r>
          </a:p>
          <a:p>
            <a:r>
              <a:rPr lang="en-US" dirty="0"/>
              <a:t>Called on UNSD as focal point of work on gender statistics</a:t>
            </a:r>
          </a:p>
          <a:p>
            <a:r>
              <a:rPr lang="en-US" dirty="0"/>
              <a:t>Agreed on the use of the term “gender statistics” instead of “statistics on women”</a:t>
            </a:r>
          </a:p>
          <a:p>
            <a:r>
              <a:rPr lang="en-US" dirty="0"/>
              <a:t>Recognized the important contribution of the World’s Women Reports, in particular for the 4th UN World Conference on Women (Beijing, 1995)</a:t>
            </a:r>
          </a:p>
        </p:txBody>
      </p:sp>
    </p:spTree>
    <p:extLst>
      <p:ext uri="{BB962C8B-B14F-4D97-AF65-F5344CB8AC3E}">
        <p14:creationId xmlns:p14="http://schemas.microsoft.com/office/powerpoint/2010/main" val="140505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During 1995-2005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Statistical Commission:</a:t>
            </a:r>
          </a:p>
          <a:p>
            <a:r>
              <a:rPr lang="en-US" dirty="0"/>
              <a:t>Recognized the importance of measuring time use for gender statistics</a:t>
            </a:r>
          </a:p>
          <a:p>
            <a:r>
              <a:rPr lang="en-US" dirty="0"/>
              <a:t>Requested the UN Statistics Division to develop a draft classification of activities for time use statistics</a:t>
            </a:r>
          </a:p>
          <a:p>
            <a:r>
              <a:rPr lang="en-US" dirty="0"/>
              <a:t>Endorsed the UNSD methodological guidelines on producing time use statistics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/>
              <a:t>From 2006 to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Statistical Commission regularly covered gender statistics (yearly since 2011); Requested a comprehensive review of GS </a:t>
            </a:r>
            <a:r>
              <a:rPr lang="en-US" dirty="0" err="1"/>
              <a:t>programmes</a:t>
            </a:r>
            <a:r>
              <a:rPr lang="en-US" dirty="0"/>
              <a:t> at the national and international levels (done by Ghana-NSO 2011)  and made the following decisions: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 terms of </a:t>
            </a:r>
            <a:r>
              <a:rPr lang="en-US" u="sng" dirty="0"/>
              <a:t>coordination</a:t>
            </a:r>
          </a:p>
          <a:p>
            <a:pPr lvl="1"/>
            <a:r>
              <a:rPr lang="en-US" dirty="0"/>
              <a:t>Urged UNSD to strengthen its leadership role in gender statistics (2011)</a:t>
            </a:r>
          </a:p>
          <a:p>
            <a:pPr lvl="1"/>
            <a:r>
              <a:rPr lang="en-US" dirty="0"/>
              <a:t>Acknowledged the strategic role of the Inter Agency and Expert Group on Gender Statistics </a:t>
            </a:r>
            <a:r>
              <a:rPr lang="lv-LV" dirty="0"/>
              <a:t>(</a:t>
            </a:r>
            <a:r>
              <a:rPr lang="en-US" dirty="0"/>
              <a:t>IAEG-GS</a:t>
            </a:r>
            <a:r>
              <a:rPr lang="lv-LV" dirty="0"/>
              <a:t>)</a:t>
            </a:r>
            <a:r>
              <a:rPr lang="en-US" dirty="0"/>
              <a:t> to serve as advisory and coordinating mechanism for the global </a:t>
            </a:r>
            <a:r>
              <a:rPr lang="en-US" dirty="0" err="1"/>
              <a:t>programme</a:t>
            </a:r>
            <a:r>
              <a:rPr lang="en-US" dirty="0"/>
              <a:t> on gender statistics (2011)</a:t>
            </a:r>
          </a:p>
          <a:p>
            <a:pPr lvl="2"/>
            <a:r>
              <a:rPr lang="en-US" dirty="0"/>
              <a:t>Requested IAEG-GS to meet annually (10</a:t>
            </a:r>
            <a:r>
              <a:rPr lang="en-US" baseline="30000" dirty="0"/>
              <a:t>th</a:t>
            </a:r>
            <a:r>
              <a:rPr lang="en-US" dirty="0"/>
              <a:t> meeting was held in 2016); Global Forums on Gender Statistics every other year (6</a:t>
            </a:r>
            <a:r>
              <a:rPr lang="en-US" baseline="30000" dirty="0"/>
              <a:t>th</a:t>
            </a:r>
            <a:r>
              <a:rPr lang="en-US" dirty="0"/>
              <a:t> meeting was held in 2016)</a:t>
            </a: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8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762000"/>
          </a:xfrm>
        </p:spPr>
        <p:txBody>
          <a:bodyPr/>
          <a:lstStyle/>
          <a:p>
            <a:r>
              <a:rPr lang="en-US" dirty="0"/>
              <a:t>From 2006 to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terms of </a:t>
            </a:r>
            <a:r>
              <a:rPr lang="en-US" u="sng" dirty="0"/>
              <a:t>methodological developments </a:t>
            </a:r>
            <a:r>
              <a:rPr lang="en-US" dirty="0"/>
              <a:t>to measure gender issues, the Statistical Commission:</a:t>
            </a:r>
          </a:p>
          <a:p>
            <a:pPr lvl="1"/>
            <a:r>
              <a:rPr lang="en-US" dirty="0"/>
              <a:t>Encouraged greater integration of gender statistics into other areas of official statistics, including sustainable development indicators (2013)</a:t>
            </a:r>
          </a:p>
          <a:p>
            <a:pPr lvl="1"/>
            <a:r>
              <a:rPr lang="en-US" dirty="0"/>
              <a:t>Took note of the Guidelines on integrating gender into official statistics (2013)</a:t>
            </a:r>
          </a:p>
          <a:p>
            <a:pPr lvl="1"/>
            <a:r>
              <a:rPr lang="en-US" dirty="0"/>
              <a:t>Adopted the Core list of violence against women indicators, identified by the Friends of the Chair on VAW indicators (2009) and accompanying UNSD guidelines (2013) </a:t>
            </a:r>
          </a:p>
          <a:p>
            <a:pPr lvl="1"/>
            <a:r>
              <a:rPr lang="en-US" dirty="0"/>
              <a:t>Endorsed the International Classification of Activities for Time Use Statistics- ICATUS (2017)</a:t>
            </a:r>
          </a:p>
          <a:p>
            <a:pPr lvl="1"/>
            <a:r>
              <a:rPr lang="en-US" dirty="0"/>
              <a:t>Agreed to use the Minimum Set of Gender Indicators to guide national and international compilation of gender statistics (2013)</a:t>
            </a:r>
          </a:p>
          <a:p>
            <a:pPr lvl="1"/>
            <a:r>
              <a:rPr lang="en-US" dirty="0"/>
              <a:t>Welcomed the draft Methodological Guidelines to measure asset ownership and entrepreneurship from a gender perspective (EDGE project – UNSD/</a:t>
            </a:r>
            <a:r>
              <a:rPr lang="en-US" dirty="0" err="1"/>
              <a:t>UNWomen</a:t>
            </a:r>
            <a:r>
              <a:rPr lang="en-US" dirty="0"/>
              <a:t>, 2017)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4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Outcomes of the Global Gender Statistics Review (Ghana-NSO, 2011))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the international statistical community, the Statistical Commission:</a:t>
            </a:r>
          </a:p>
          <a:p>
            <a:pPr lvl="1"/>
            <a:r>
              <a:rPr lang="en-US" dirty="0"/>
              <a:t>emphasized the importance of capacity building on gender statistics </a:t>
            </a:r>
          </a:p>
          <a:p>
            <a:pPr lvl="1"/>
            <a:r>
              <a:rPr lang="en-US" dirty="0"/>
              <a:t>requested an evaluation of national production and reporting of gender statistics</a:t>
            </a:r>
          </a:p>
          <a:p>
            <a:pPr lvl="1"/>
            <a:r>
              <a:rPr lang="en-US" dirty="0"/>
              <a:t>noted the importance of trend analysis provided by UNSD World’s Women five-years reports </a:t>
            </a:r>
          </a:p>
          <a:p>
            <a:pPr lvl="1"/>
            <a:r>
              <a:rPr lang="en-US" dirty="0"/>
              <a:t>reiterated the importance of developing and improving basic sources of gender statistics such as CRVS </a:t>
            </a:r>
          </a:p>
          <a:p>
            <a:pPr lvl="1"/>
            <a:r>
              <a:rPr lang="en-US" dirty="0"/>
              <a:t>underscored the needs to develop concepts and methods to assess gender difference in poverty and domestic violence and violence against women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Autofit/>
          </a:bodyPr>
          <a:lstStyle/>
          <a:p>
            <a:r>
              <a:rPr lang="en-US" dirty="0"/>
              <a:t>Compilation of gender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2030 Agenda for Sustainable Development –  Goal 5 and more gender relevant indicators</a:t>
            </a:r>
          </a:p>
          <a:p>
            <a:r>
              <a:rPr lang="en-US" dirty="0"/>
              <a:t>Challenges for regular (traditional) data producers</a:t>
            </a:r>
          </a:p>
          <a:p>
            <a:pPr lvl="1"/>
            <a:r>
              <a:rPr lang="en-US" dirty="0"/>
              <a:t>Underreporting, vulnerable groups, confidentiality</a:t>
            </a:r>
          </a:p>
          <a:p>
            <a:r>
              <a:rPr lang="en-US" dirty="0"/>
              <a:t>Harmonization of statistical standards  for comparable data</a:t>
            </a:r>
          </a:p>
          <a:p>
            <a:r>
              <a:rPr lang="en-US" dirty="0"/>
              <a:t>Exchange of best practices </a:t>
            </a:r>
          </a:p>
          <a:p>
            <a:pPr lvl="1"/>
            <a:r>
              <a:rPr lang="en-US" dirty="0"/>
              <a:t>on development of innovative tools, non-traditional data sources, data dissemination and communication tools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4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90500"/>
            <a:ext cx="7668491" cy="1143000"/>
          </a:xfrm>
        </p:spPr>
        <p:txBody>
          <a:bodyPr>
            <a:noAutofit/>
          </a:bodyPr>
          <a:lstStyle/>
          <a:p>
            <a:r>
              <a:rPr lang="en-US" dirty="0"/>
              <a:t>Dialogue between statistical data producers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of potential data producers need to be further defined</a:t>
            </a:r>
          </a:p>
          <a:p>
            <a:pPr lvl="1"/>
            <a:r>
              <a:rPr lang="en-US" dirty="0"/>
              <a:t>Importance of the NSO in production and dissemination of the gender based statistics</a:t>
            </a:r>
          </a:p>
          <a:p>
            <a:pPr lvl="1"/>
            <a:r>
              <a:rPr lang="en-US" dirty="0"/>
              <a:t>Strong partnerships with various agencies, development partners, civil society organizations to satisfy data users and data needs</a:t>
            </a:r>
          </a:p>
          <a:p>
            <a:pPr lvl="1"/>
            <a:r>
              <a:rPr lang="en-US" dirty="0"/>
              <a:t>Gender dimension in each step of statistical production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767</Words>
  <Application>Microsoft Office PowerPoint</Application>
  <PresentationFormat>On-screen Show (4:3)</PresentationFormat>
  <Paragraphs>63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Gender Statistics at the                   UN Statistical Commission</vt:lpstr>
      <vt:lpstr>UN Statistical Commission and  Gender Statistics</vt:lpstr>
      <vt:lpstr>Snapshot of UNSC work on gender statistics 1980 - 1995</vt:lpstr>
      <vt:lpstr>During 1995-2005</vt:lpstr>
      <vt:lpstr>From 2006 to 2017</vt:lpstr>
      <vt:lpstr>From 2006 to 2017</vt:lpstr>
      <vt:lpstr>Outcomes of the Global Gender Statistics Review (Ghana-NSO, 2011))</vt:lpstr>
      <vt:lpstr>Compilation of gender statistics</vt:lpstr>
      <vt:lpstr>Dialogue between statistical data producers</vt:lpstr>
      <vt:lpstr>Dissemination and use of gender statistics</vt:lpstr>
      <vt:lpstr>Thank you!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Haoyi Chen</dc:creator>
  <cp:lastModifiedBy>Ieva Zemeskalna</cp:lastModifiedBy>
  <cp:revision>85</cp:revision>
  <cp:lastPrinted>2017-03-14T13:25:06Z</cp:lastPrinted>
  <dcterms:created xsi:type="dcterms:W3CDTF">2017-03-09T23:50:37Z</dcterms:created>
  <dcterms:modified xsi:type="dcterms:W3CDTF">2017-03-16T13:42:28Z</dcterms:modified>
</cp:coreProperties>
</file>